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87" r:id="rId4"/>
    <p:sldMasterId id="2147483688" r:id="rId5"/>
    <p:sldMasterId id="214748368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a0cde4b9f0_1_4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8" name="Google Shape;208;g3a0cde4b9f0_1_408:notes"/>
          <p:cNvSpPr/>
          <p:nvPr>
            <p:ph idx="2" type="sldImg"/>
          </p:nvPr>
        </p:nvSpPr>
        <p:spPr>
          <a:xfrm>
            <a:off x="381327" y="685800"/>
            <a:ext cx="6095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6fd831eb92_1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6fd831eb92_1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6fd831eb92_1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6fd831eb92_1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6fd831eb92_1_3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6fd831eb92_1_3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6fd831eb92_1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36fd831eb92_1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6fd831eb92_1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6fd831eb92_1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6fd831eb92_1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6fd831eb92_1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6fd831eb92_1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6fd831eb92_1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36fd831eb92_1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36fd831eb92_1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6fd831eb92_1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6fd831eb92_1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gif"/><Relationship Id="rId3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gif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gif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gif"/><Relationship Id="rId3" Type="http://schemas.openxmlformats.org/officeDocument/2006/relationships/image" Target="../media/image5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gif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title="UPD-Animated-Background-NITEC.gif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2375"/>
            <a:ext cx="9144000" cy="51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13"/>
          <p:cNvPicPr preferRelativeResize="0"/>
          <p:nvPr/>
        </p:nvPicPr>
        <p:blipFill rotWithShape="1">
          <a:blip r:embed="rId3">
            <a:alphaModFix amt="2000"/>
          </a:blip>
          <a:srcRect b="0" l="1361" r="0" t="1719"/>
          <a:stretch/>
        </p:blipFill>
        <p:spPr>
          <a:xfrm>
            <a:off x="0" y="0"/>
            <a:ext cx="6545249" cy="5071402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/>
          <p:nvPr>
            <p:ph type="title"/>
          </p:nvPr>
        </p:nvSpPr>
        <p:spPr>
          <a:xfrm>
            <a:off x="238125" y="1"/>
            <a:ext cx="79380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0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54" name="Google Shape;54;p13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55" name="Google Shape;55;p13"/>
          <p:cNvSpPr txBox="1"/>
          <p:nvPr/>
        </p:nvSpPr>
        <p:spPr>
          <a:xfrm>
            <a:off x="8565708" y="4906725"/>
            <a:ext cx="3426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ru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2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4" title="UPD-Animated-Background-NITEC.gif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2375"/>
            <a:ext cx="9144000" cy="51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4"/>
          <p:cNvPicPr preferRelativeResize="0"/>
          <p:nvPr/>
        </p:nvPicPr>
        <p:blipFill rotWithShape="1">
          <a:blip r:embed="rId3">
            <a:alphaModFix amt="2000"/>
          </a:blip>
          <a:srcRect b="0" l="1361" r="0" t="1719"/>
          <a:stretch/>
        </p:blipFill>
        <p:spPr>
          <a:xfrm>
            <a:off x="0" y="0"/>
            <a:ext cx="6545249" cy="5071402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/>
          <p:nvPr>
            <p:ph type="title"/>
          </p:nvPr>
        </p:nvSpPr>
        <p:spPr>
          <a:xfrm>
            <a:off x="238125" y="1"/>
            <a:ext cx="79380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0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60" name="Google Shape;60;p14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1" name="Google Shape;61;p14"/>
          <p:cNvSpPr txBox="1"/>
          <p:nvPr/>
        </p:nvSpPr>
        <p:spPr>
          <a:xfrm>
            <a:off x="8565708" y="4906725"/>
            <a:ext cx="3426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ru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3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5" title="UPD-Animated-Background-NITEC.gif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-2375"/>
            <a:ext cx="9144000" cy="51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5"/>
          <p:cNvPicPr preferRelativeResize="0"/>
          <p:nvPr/>
        </p:nvPicPr>
        <p:blipFill rotWithShape="1">
          <a:blip r:embed="rId3">
            <a:alphaModFix amt="2000"/>
          </a:blip>
          <a:srcRect b="0" l="1361" r="0" t="1719"/>
          <a:stretch/>
        </p:blipFill>
        <p:spPr>
          <a:xfrm>
            <a:off x="0" y="0"/>
            <a:ext cx="6545249" cy="507140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5"/>
          <p:cNvSpPr txBox="1"/>
          <p:nvPr>
            <p:ph type="title"/>
          </p:nvPr>
        </p:nvSpPr>
        <p:spPr>
          <a:xfrm>
            <a:off x="238125" y="1"/>
            <a:ext cx="79380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b="0"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66" name="Google Shape;66;p15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7" name="Google Shape;67;p15"/>
          <p:cNvSpPr txBox="1"/>
          <p:nvPr/>
        </p:nvSpPr>
        <p:spPr>
          <a:xfrm>
            <a:off x="8565708" y="4906725"/>
            <a:ext cx="3426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b="0" i="0" lang="ru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b="0" i="0" sz="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ctrTitle"/>
          </p:nvPr>
        </p:nvSpPr>
        <p:spPr>
          <a:xfrm>
            <a:off x="1143001" y="841775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63"/>
              <a:buFont typeface="Calibri"/>
              <a:buNone/>
              <a:defRPr sz="4063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subTitle"/>
          </p:nvPr>
        </p:nvSpPr>
        <p:spPr>
          <a:xfrm>
            <a:off x="1143001" y="2701536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/>
            </a:lvl1pPr>
            <a:lvl2pPr lvl="1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None/>
              <a:defRPr sz="1354"/>
            </a:lvl2pPr>
            <a:lvl3pPr lvl="2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None/>
              <a:defRPr sz="1219"/>
            </a:lvl3pPr>
            <a:lvl4pPr lvl="3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4pPr>
            <a:lvl5pPr lvl="4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5pPr>
            <a:lvl6pPr lvl="5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6pPr>
            <a:lvl7pPr lvl="6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7pPr>
            <a:lvl8pPr lvl="7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8pPr>
            <a:lvl9pPr lvl="8" algn="ctr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type="title"/>
          </p:nvPr>
        </p:nvSpPr>
        <p:spPr>
          <a:xfrm>
            <a:off x="62865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628651" y="1369222"/>
            <a:ext cx="78867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/>
          <p:nvPr>
            <p:ph type="title"/>
          </p:nvPr>
        </p:nvSpPr>
        <p:spPr>
          <a:xfrm>
            <a:off x="623888" y="1282308"/>
            <a:ext cx="7886700" cy="213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63"/>
              <a:buFont typeface="Calibri"/>
              <a:buNone/>
              <a:defRPr sz="4063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623888" y="344210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rgbClr val="888888"/>
              </a:buClr>
              <a:buSzPts val="1625"/>
              <a:buNone/>
              <a:defRPr sz="1625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354"/>
              <a:buNone/>
              <a:defRPr sz="1354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219"/>
              <a:buNone/>
              <a:defRPr sz="1219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rgbClr val="888888"/>
              </a:buClr>
              <a:buSzPts val="1083"/>
              <a:buNone/>
              <a:defRPr sz="1083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/>
          <p:nvPr>
            <p:ph type="title"/>
          </p:nvPr>
        </p:nvSpPr>
        <p:spPr>
          <a:xfrm>
            <a:off x="62865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1" type="body"/>
          </p:nvPr>
        </p:nvSpPr>
        <p:spPr>
          <a:xfrm>
            <a:off x="628651" y="1369222"/>
            <a:ext cx="3886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2" type="body"/>
          </p:nvPr>
        </p:nvSpPr>
        <p:spPr>
          <a:xfrm>
            <a:off x="4629153" y="1369222"/>
            <a:ext cx="3886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629842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629842" y="1260876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b="1" sz="1625"/>
            </a:lvl1pPr>
            <a:lvl2pPr indent="-2286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None/>
              <a:defRPr b="1" sz="1354"/>
            </a:lvl2pPr>
            <a:lvl3pPr indent="-2286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None/>
              <a:defRPr b="1" sz="1219"/>
            </a:lvl3pPr>
            <a:lvl4pPr indent="-2286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4pPr>
            <a:lvl5pPr indent="-2286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5pPr>
            <a:lvl6pPr indent="-2286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6pPr>
            <a:lvl7pPr indent="-2286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7pPr>
            <a:lvl8pPr indent="-2286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8pPr>
            <a:lvl9pPr indent="-2286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629842" y="1878812"/>
            <a:ext cx="38682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3" type="body"/>
          </p:nvPr>
        </p:nvSpPr>
        <p:spPr>
          <a:xfrm>
            <a:off x="4629154" y="1260876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b="1" sz="1625"/>
            </a:lvl1pPr>
            <a:lvl2pPr indent="-2286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None/>
              <a:defRPr b="1" sz="1354"/>
            </a:lvl2pPr>
            <a:lvl3pPr indent="-2286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None/>
              <a:defRPr b="1" sz="1219"/>
            </a:lvl3pPr>
            <a:lvl4pPr indent="-2286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4pPr>
            <a:lvl5pPr indent="-2286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5pPr>
            <a:lvl6pPr indent="-2286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6pPr>
            <a:lvl7pPr indent="-2286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7pPr>
            <a:lvl8pPr indent="-2286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8pPr>
            <a:lvl9pPr indent="-2286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b="1" sz="1083"/>
            </a:lvl9pPr>
          </a:lstStyle>
          <a:p/>
        </p:txBody>
      </p:sp>
      <p:sp>
        <p:nvSpPr>
          <p:cNvPr id="104" name="Google Shape;104;p21"/>
          <p:cNvSpPr txBox="1"/>
          <p:nvPr>
            <p:ph idx="4" type="body"/>
          </p:nvPr>
        </p:nvSpPr>
        <p:spPr>
          <a:xfrm>
            <a:off x="4629154" y="1878812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1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title"/>
          </p:nvPr>
        </p:nvSpPr>
        <p:spPr>
          <a:xfrm>
            <a:off x="62865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629842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Calibri"/>
              <a:buNone/>
              <a:defRPr sz="21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3887394" y="740571"/>
            <a:ext cx="4629300" cy="36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6204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2167"/>
              <a:buChar char="•"/>
              <a:defRPr sz="2167"/>
            </a:lvl1pPr>
            <a:lvl2pPr indent="-348996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96"/>
              <a:buChar char="•"/>
              <a:defRPr sz="1895"/>
            </a:lvl2pPr>
            <a:lvl3pPr indent="-331787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3pPr>
            <a:lvl4pPr indent="-314578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4pPr>
            <a:lvl5pPr indent="-314579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5pPr>
            <a:lvl6pPr indent="-314579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6pPr>
            <a:lvl7pPr indent="-314579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7pPr>
            <a:lvl8pPr indent="-314578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8pPr>
            <a:lvl9pPr indent="-314578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Char char="•"/>
              <a:defRPr sz="1354"/>
            </a:lvl9pPr>
          </a:lstStyle>
          <a:p/>
        </p:txBody>
      </p:sp>
      <p:sp>
        <p:nvSpPr>
          <p:cNvPr id="120" name="Google Shape;120;p24"/>
          <p:cNvSpPr txBox="1"/>
          <p:nvPr>
            <p:ph idx="2" type="body"/>
          </p:nvPr>
        </p:nvSpPr>
        <p:spPr>
          <a:xfrm>
            <a:off x="629842" y="1543054"/>
            <a:ext cx="2949300" cy="28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1pPr>
            <a:lvl2pPr indent="-2286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948"/>
              <a:buNone/>
              <a:defRPr sz="947"/>
            </a:lvl2pPr>
            <a:lvl3pPr indent="-2286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3pPr>
            <a:lvl4pPr indent="-2286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4pPr>
            <a:lvl5pPr indent="-2286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5pPr>
            <a:lvl6pPr indent="-2286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6pPr>
            <a:lvl7pPr indent="-2286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7pPr>
            <a:lvl8pPr indent="-2286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8pPr>
            <a:lvl9pPr indent="-2286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9pPr>
          </a:lstStyle>
          <a:p/>
        </p:txBody>
      </p:sp>
      <p:sp>
        <p:nvSpPr>
          <p:cNvPr id="121" name="Google Shape;121;p24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629842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Calibri"/>
              <a:buNone/>
              <a:defRPr sz="21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5"/>
          <p:cNvSpPr/>
          <p:nvPr>
            <p:ph idx="2" type="pic"/>
          </p:nvPr>
        </p:nvSpPr>
        <p:spPr>
          <a:xfrm>
            <a:off x="3887394" y="740571"/>
            <a:ext cx="4629300" cy="36555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629842" y="1543054"/>
            <a:ext cx="2949300" cy="28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083"/>
              <a:buNone/>
              <a:defRPr sz="1083"/>
            </a:lvl1pPr>
            <a:lvl2pPr indent="-2286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948"/>
              <a:buNone/>
              <a:defRPr sz="947"/>
            </a:lvl2pPr>
            <a:lvl3pPr indent="-2286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3pPr>
            <a:lvl4pPr indent="-2286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4pPr>
            <a:lvl5pPr indent="-2286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5pPr>
            <a:lvl6pPr indent="-2286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6pPr>
            <a:lvl7pPr indent="-2286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7pPr>
            <a:lvl8pPr indent="-2286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8pPr>
            <a:lvl9pPr indent="-2286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677"/>
              <a:buNone/>
              <a:defRPr sz="677"/>
            </a:lvl9pPr>
          </a:lstStyle>
          <a:p/>
        </p:txBody>
      </p:sp>
      <p:sp>
        <p:nvSpPr>
          <p:cNvPr id="128" name="Google Shape;128;p25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5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5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/>
          <p:nvPr>
            <p:ph type="title"/>
          </p:nvPr>
        </p:nvSpPr>
        <p:spPr>
          <a:xfrm>
            <a:off x="62865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6"/>
          <p:cNvSpPr txBox="1"/>
          <p:nvPr>
            <p:ph idx="1" type="body"/>
          </p:nvPr>
        </p:nvSpPr>
        <p:spPr>
          <a:xfrm rot="5400000">
            <a:off x="2940157" y="-942278"/>
            <a:ext cx="32637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26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6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/>
          <p:nvPr>
            <p:ph type="title"/>
          </p:nvPr>
        </p:nvSpPr>
        <p:spPr>
          <a:xfrm rot="5400000">
            <a:off x="5350057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7"/>
          <p:cNvSpPr txBox="1"/>
          <p:nvPr>
            <p:ph idx="1" type="body"/>
          </p:nvPr>
        </p:nvSpPr>
        <p:spPr>
          <a:xfrm rot="5400000">
            <a:off x="1349480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7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7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2">
  <p:cSld name="TITLE_3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5" name="Google Shape;145;p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677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339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6" name="Google Shape;146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47" name="Google Shape;147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4558402" cy="2563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4" name="Google Shape;154;p3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5" name="Google Shape;155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56" name="Google Shape;1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1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9" name="Google Shape;159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6" name="Google Shape;166;p3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7" name="Google Shape;167;p3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8" name="Google Shape;168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1" name="Google Shape;171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4" name="Google Shape;174;p3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5" name="Google Shape;175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78" name="Google Shape;178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82" name="Google Shape;182;p3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83" name="Google Shape;183;p3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4" name="Google Shape;184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87" name="Google Shape;187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90" name="Google Shape;190;p3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1" name="Google Shape;191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41" title="UPD-Animated-Background-NITEC.gif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375"/>
            <a:ext cx="9144000" cy="51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1"/>
          <p:cNvPicPr preferRelativeResize="0"/>
          <p:nvPr/>
        </p:nvPicPr>
        <p:blipFill rotWithShape="1">
          <a:blip r:embed="rId3">
            <a:alphaModFix amt="2000"/>
          </a:blip>
          <a:srcRect b="0" l="1361" r="0" t="1719"/>
          <a:stretch/>
        </p:blipFill>
        <p:spPr>
          <a:xfrm>
            <a:off x="0" y="0"/>
            <a:ext cx="6545249" cy="5071402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1"/>
          <p:cNvSpPr txBox="1"/>
          <p:nvPr>
            <p:ph type="title"/>
          </p:nvPr>
        </p:nvSpPr>
        <p:spPr>
          <a:xfrm>
            <a:off x="238125" y="1"/>
            <a:ext cx="79380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98" name="Google Shape;198;p41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99" name="Google Shape;199;p41"/>
          <p:cNvSpPr txBox="1"/>
          <p:nvPr/>
        </p:nvSpPr>
        <p:spPr>
          <a:xfrm>
            <a:off x="8565708" y="4906725"/>
            <a:ext cx="3426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i="0" lang="ru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i="0" sz="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2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42" title="UPD-Animated-Background-NITEC.gif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-2375"/>
            <a:ext cx="9144000" cy="514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2"/>
          <p:cNvPicPr preferRelativeResize="0"/>
          <p:nvPr/>
        </p:nvPicPr>
        <p:blipFill rotWithShape="1">
          <a:blip r:embed="rId3">
            <a:alphaModFix amt="2000"/>
          </a:blip>
          <a:srcRect b="0" l="1361" r="0" t="1719"/>
          <a:stretch/>
        </p:blipFill>
        <p:spPr>
          <a:xfrm>
            <a:off x="0" y="0"/>
            <a:ext cx="6545249" cy="5071402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2"/>
          <p:cNvSpPr txBox="1"/>
          <p:nvPr>
            <p:ph type="title"/>
          </p:nvPr>
        </p:nvSpPr>
        <p:spPr>
          <a:xfrm>
            <a:off x="238125" y="1"/>
            <a:ext cx="79380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"/>
              <a:buNone/>
              <a:defRPr i="0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04" name="Google Shape;204;p42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5" name="Google Shape;205;p42"/>
          <p:cNvSpPr txBox="1"/>
          <p:nvPr/>
        </p:nvSpPr>
        <p:spPr>
          <a:xfrm>
            <a:off x="8565708" y="4906725"/>
            <a:ext cx="342600" cy="17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i="0" lang="ru" sz="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i="0" sz="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62865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79"/>
              <a:buFont typeface="Calibri"/>
              <a:buNone/>
              <a:defRPr b="0" i="0" sz="297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>
            <a:off x="628651" y="1369222"/>
            <a:ext cx="78867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8996" lvl="0" marL="457200" marR="0" algn="l">
              <a:lnSpc>
                <a:spcPct val="90000"/>
              </a:lnSpc>
              <a:spcBef>
                <a:spcPts val="677"/>
              </a:spcBef>
              <a:spcAft>
                <a:spcPts val="0"/>
              </a:spcAft>
              <a:buClr>
                <a:schemeClr val="dk1"/>
              </a:buClr>
              <a:buSzPts val="1896"/>
              <a:buFont typeface="Arial"/>
              <a:buChar char="•"/>
              <a:defRPr b="0" i="0" sz="189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31787" lvl="1" marL="9144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b="0" i="0" sz="162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14578" lvl="2" marL="13716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354"/>
              <a:buFont typeface="Arial"/>
              <a:buChar char="•"/>
              <a:defRPr b="0" i="0" sz="135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06006" lvl="3" marL="18288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06006" lvl="4" marL="22860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06006" lvl="5" marL="27432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06006" lvl="6" marL="32004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06006" lvl="7" marL="36576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06006" lvl="8" marL="4114800" marR="0" algn="l">
              <a:lnSpc>
                <a:spcPct val="90000"/>
              </a:lnSpc>
              <a:spcBef>
                <a:spcPts val="339"/>
              </a:spcBef>
              <a:spcAft>
                <a:spcPts val="0"/>
              </a:spcAft>
              <a:buClr>
                <a:schemeClr val="dk1"/>
              </a:buClr>
              <a:buSzPts val="1219"/>
              <a:buFont typeface="Arial"/>
              <a:buChar char="•"/>
              <a:defRPr b="0" i="0" sz="121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28651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028953" y="4767276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457955" y="4767276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  <a:defRPr b="0" i="0" sz="81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0" name="Google Shape;150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1" name="Google Shape;151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gif"/><Relationship Id="rId4" Type="http://schemas.openxmlformats.org/officeDocument/2006/relationships/image" Target="../media/image33.png"/><Relationship Id="rId5" Type="http://schemas.openxmlformats.org/officeDocument/2006/relationships/image" Target="../media/image30.png"/><Relationship Id="rId6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gif"/><Relationship Id="rId4" Type="http://schemas.openxmlformats.org/officeDocument/2006/relationships/image" Target="../media/image6.png"/><Relationship Id="rId5" Type="http://schemas.openxmlformats.org/officeDocument/2006/relationships/image" Target="../media/image17.gif"/><Relationship Id="rId6" Type="http://schemas.openxmlformats.org/officeDocument/2006/relationships/image" Target="../media/image12.png"/><Relationship Id="rId7" Type="http://schemas.openxmlformats.org/officeDocument/2006/relationships/image" Target="../media/image3.png"/><Relationship Id="rId8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2.gif"/><Relationship Id="rId4" Type="http://schemas.openxmlformats.org/officeDocument/2006/relationships/image" Target="../media/image6.png"/><Relationship Id="rId5" Type="http://schemas.openxmlformats.org/officeDocument/2006/relationships/image" Target="../media/image22.gif"/><Relationship Id="rId6" Type="http://schemas.openxmlformats.org/officeDocument/2006/relationships/image" Target="../media/image12.png"/><Relationship Id="rId7" Type="http://schemas.openxmlformats.org/officeDocument/2006/relationships/image" Target="../media/image15.png"/><Relationship Id="rId8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2.gif"/><Relationship Id="rId4" Type="http://schemas.openxmlformats.org/officeDocument/2006/relationships/image" Target="../media/image6.png"/><Relationship Id="rId5" Type="http://schemas.openxmlformats.org/officeDocument/2006/relationships/hyperlink" Target="http://drive.google.com/file/d/1w9ITVuzAqg1H5NH3q3r1M7zdca8FerzC/view" TargetMode="External"/><Relationship Id="rId6" Type="http://schemas.openxmlformats.org/officeDocument/2006/relationships/image" Target="../media/image24.jpg"/><Relationship Id="rId7" Type="http://schemas.openxmlformats.org/officeDocument/2006/relationships/image" Target="../media/image23.png"/><Relationship Id="rId8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gif"/><Relationship Id="rId4" Type="http://schemas.openxmlformats.org/officeDocument/2006/relationships/image" Target="../media/image6.png"/><Relationship Id="rId5" Type="http://schemas.openxmlformats.org/officeDocument/2006/relationships/image" Target="../media/image34.gif"/><Relationship Id="rId6" Type="http://schemas.openxmlformats.org/officeDocument/2006/relationships/image" Target="../media/image25.png"/><Relationship Id="rId7" Type="http://schemas.openxmlformats.org/officeDocument/2006/relationships/image" Target="../media/image2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2.gif"/><Relationship Id="rId4" Type="http://schemas.openxmlformats.org/officeDocument/2006/relationships/image" Target="../media/image26.png"/><Relationship Id="rId5" Type="http://schemas.openxmlformats.org/officeDocument/2006/relationships/hyperlink" Target="http://drive.google.com/file/d/1ZUUEFr0V0ZZ7wcmVbNt6WvODXl788Sry/view" TargetMode="External"/><Relationship Id="rId6" Type="http://schemas.openxmlformats.org/officeDocument/2006/relationships/image" Target="../media/image28.jpg"/><Relationship Id="rId7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2.gif"/><Relationship Id="rId4" Type="http://schemas.openxmlformats.org/officeDocument/2006/relationships/image" Target="../media/image33.png"/><Relationship Id="rId5" Type="http://schemas.openxmlformats.org/officeDocument/2006/relationships/hyperlink" Target="http://drive.google.com/file/d/1MX811TC3GMUJKptQDdfOkhs_PUW9PXyk/view" TargetMode="External"/><Relationship Id="rId6" Type="http://schemas.openxmlformats.org/officeDocument/2006/relationships/image" Target="../media/image29.jpg"/><Relationship Id="rId7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gif"/><Relationship Id="rId4" Type="http://schemas.openxmlformats.org/officeDocument/2006/relationships/image" Target="../media/image33.png"/><Relationship Id="rId5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gif"/><Relationship Id="rId4" Type="http://schemas.openxmlformats.org/officeDocument/2006/relationships/image" Target="../media/image33.png"/><Relationship Id="rId5" Type="http://schemas.openxmlformats.org/officeDocument/2006/relationships/image" Target="../media/image31.png"/><Relationship Id="rId6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771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4" name="Google Shape;374;p52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75" name="Google Shape;375;p52"/>
          <p:cNvSpPr txBox="1"/>
          <p:nvPr/>
        </p:nvSpPr>
        <p:spPr>
          <a:xfrm>
            <a:off x="2442900" y="50850"/>
            <a:ext cx="47340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Decision Support System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6" name="Google Shape;376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8125" y="163613"/>
            <a:ext cx="730365" cy="20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646050"/>
            <a:ext cx="8839200" cy="4309500"/>
          </a:xfrm>
          <a:prstGeom prst="roundRect">
            <a:avLst>
              <a:gd fmla="val 3242" name="adj"/>
            </a:avLst>
          </a:prstGeom>
          <a:noFill/>
          <a:ln>
            <a:noFill/>
          </a:ln>
        </p:spPr>
      </p:pic>
      <p:pic>
        <p:nvPicPr>
          <p:cNvPr id="378" name="Google Shape;378;p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" name="Google Shape;215;p44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6" name="Google Shape;216;p44"/>
          <p:cNvSpPr txBox="1"/>
          <p:nvPr/>
        </p:nvSpPr>
        <p:spPr>
          <a:xfrm>
            <a:off x="1566900" y="0"/>
            <a:ext cx="60102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Национальная платформа искусственного интеллекта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7" name="Google Shape;217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44" title="630046.gif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77846" y="735160"/>
            <a:ext cx="1907754" cy="4133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59945" y="630790"/>
            <a:ext cx="2143555" cy="434223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4"/>
          <p:cNvSpPr/>
          <p:nvPr/>
        </p:nvSpPr>
        <p:spPr>
          <a:xfrm>
            <a:off x="238123" y="630788"/>
            <a:ext cx="6336900" cy="9402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 cap="flat" cmpd="sng" w="9750">
            <a:solidFill>
              <a:srgbClr val="EDD9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rgbClr val="007AF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1" name="Google Shape;221;p44"/>
          <p:cNvSpPr/>
          <p:nvPr/>
        </p:nvSpPr>
        <p:spPr>
          <a:xfrm>
            <a:off x="238123" y="1677861"/>
            <a:ext cx="6336900" cy="12231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 cap="flat" cmpd="sng" w="9750">
            <a:solidFill>
              <a:srgbClr val="007AF0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rgbClr val="007AF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2" name="Google Shape;222;p44"/>
          <p:cNvSpPr txBox="1"/>
          <p:nvPr/>
        </p:nvSpPr>
        <p:spPr>
          <a:xfrm>
            <a:off x="1372471" y="630788"/>
            <a:ext cx="5202000" cy="94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3500" lIns="93500" spcFirstLastPara="1" rIns="93500" wrap="square" tIns="935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Национальная Платформа ИИ</a:t>
            </a:r>
            <a:endParaRPr sz="14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" sz="1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фабрика для создания ИИ агентов</a:t>
            </a:r>
            <a:endParaRPr b="0" i="0" sz="1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44"/>
          <p:cNvSpPr txBox="1"/>
          <p:nvPr/>
        </p:nvSpPr>
        <p:spPr>
          <a:xfrm>
            <a:off x="322294" y="1727159"/>
            <a:ext cx="62529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3500" lIns="93500" spcFirstLastPara="1" rIns="93500" wrap="square" tIns="93500">
            <a:normAutofit lnSpcReduction="1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Преимущества: </a:t>
            </a:r>
            <a:endParaRPr b="1" i="0" sz="1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14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Интегрировано 120+ </a:t>
            </a:r>
            <a:r>
              <a:rPr lang="ru"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г</a:t>
            </a:r>
            <a:r>
              <a:rPr b="0" i="0" lang="ru" sz="13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</a:t>
            </a:r>
            <a:r>
              <a:rPr lang="ru"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сударственных баз данных</a:t>
            </a:r>
            <a:endParaRPr b="0" i="0" sz="1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14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Доступ к суперкомпьютеру/LLM как сервис</a:t>
            </a:r>
            <a:endParaRPr b="0" i="0" sz="1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14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3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Конструктор создания ИИ агентов</a:t>
            </a:r>
            <a:endParaRPr b="0" i="0" sz="1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4" name="Google Shape;224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20955" y="788931"/>
            <a:ext cx="595836" cy="623921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44"/>
          <p:cNvSpPr/>
          <p:nvPr/>
        </p:nvSpPr>
        <p:spPr>
          <a:xfrm>
            <a:off x="238125" y="3062550"/>
            <a:ext cx="20376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21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50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ru" sz="12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ИИ агентов в 2025 году</a:t>
            </a:r>
            <a:endParaRPr b="0"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6" name="Google Shape;226;p44"/>
          <p:cNvSpPr/>
          <p:nvPr/>
        </p:nvSpPr>
        <p:spPr>
          <a:xfrm>
            <a:off x="2370197" y="3062564"/>
            <a:ext cx="20376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ru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40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На стадии реализации</a:t>
            </a:r>
            <a:endParaRPr b="0"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7" name="Google Shape;227;p44"/>
          <p:cNvSpPr/>
          <p:nvPr/>
        </p:nvSpPr>
        <p:spPr>
          <a:xfrm>
            <a:off x="4502294" y="3062564"/>
            <a:ext cx="20745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" sz="21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10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Реализовано</a:t>
            </a:r>
            <a:endParaRPr b="0" i="0" sz="12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28" name="Google Shape;228;p44"/>
          <p:cNvPicPr preferRelativeResize="0"/>
          <p:nvPr/>
        </p:nvPicPr>
        <p:blipFill rotWithShape="1">
          <a:blip r:embed="rId8">
            <a:alphaModFix/>
          </a:blip>
          <a:srcRect b="0" l="0" r="69863" t="0"/>
          <a:stretch/>
        </p:blipFill>
        <p:spPr>
          <a:xfrm>
            <a:off x="322294" y="2163858"/>
            <a:ext cx="162349" cy="14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4"/>
          <p:cNvPicPr preferRelativeResize="0"/>
          <p:nvPr/>
        </p:nvPicPr>
        <p:blipFill rotWithShape="1">
          <a:blip r:embed="rId8">
            <a:alphaModFix/>
          </a:blip>
          <a:srcRect b="0" l="0" r="69863" t="0"/>
          <a:stretch/>
        </p:blipFill>
        <p:spPr>
          <a:xfrm>
            <a:off x="322294" y="2343814"/>
            <a:ext cx="162349" cy="147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4"/>
          <p:cNvPicPr preferRelativeResize="0"/>
          <p:nvPr/>
        </p:nvPicPr>
        <p:blipFill rotWithShape="1">
          <a:blip r:embed="rId8">
            <a:alphaModFix/>
          </a:blip>
          <a:srcRect b="0" l="0" r="69863" t="0"/>
          <a:stretch/>
        </p:blipFill>
        <p:spPr>
          <a:xfrm>
            <a:off x="322294" y="2523770"/>
            <a:ext cx="162349" cy="147684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4"/>
          <p:cNvSpPr/>
          <p:nvPr/>
        </p:nvSpPr>
        <p:spPr>
          <a:xfrm>
            <a:off x="238125" y="4036100"/>
            <a:ext cx="20376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ru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3 000+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ru" sz="1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Госслужащих обученных</a:t>
            </a:r>
            <a:endParaRPr sz="100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ru" sz="1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по НПИИ</a:t>
            </a:r>
            <a:endParaRPr b="0" i="0" sz="10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32" name="Google Shape;232;p44"/>
          <p:cNvSpPr/>
          <p:nvPr/>
        </p:nvSpPr>
        <p:spPr>
          <a:xfrm>
            <a:off x="2370197" y="4036114"/>
            <a:ext cx="20376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ru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2 700+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ru" sz="1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Количество пользователей платформы </a:t>
            </a:r>
            <a:endParaRPr b="0" i="0" sz="10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33" name="Google Shape;233;p44"/>
          <p:cNvSpPr/>
          <p:nvPr/>
        </p:nvSpPr>
        <p:spPr>
          <a:xfrm>
            <a:off x="4502294" y="4036114"/>
            <a:ext cx="2074500" cy="811800"/>
          </a:xfrm>
          <a:prstGeom prst="roundRect">
            <a:avLst>
              <a:gd fmla="val 0" name="adj"/>
            </a:avLst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58450" lIns="58450" spcFirstLastPara="1" rIns="58450" wrap="square" tIns="58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ru" sz="2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20.3%</a:t>
            </a:r>
            <a:endParaRPr b="1" i="0" sz="2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ru" sz="1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Общий прирост пользователей платформы за последний месяц</a:t>
            </a:r>
            <a:endParaRPr b="0" i="0" sz="1000" u="none" cap="none" strike="noStrik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8" name="Google Shape;238;p45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39" name="Google Shape;239;p45"/>
          <p:cNvSpPr txBox="1"/>
          <p:nvPr/>
        </p:nvSpPr>
        <p:spPr>
          <a:xfrm>
            <a:off x="1566900" y="0"/>
            <a:ext cx="60102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eGov AI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0" name="Google Shape;24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5" title="723889.gif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1473" y="772979"/>
            <a:ext cx="1802400" cy="3905400"/>
          </a:xfrm>
          <a:prstGeom prst="roundRect">
            <a:avLst>
              <a:gd fmla="val 12070" name="adj"/>
            </a:avLst>
          </a:prstGeom>
          <a:noFill/>
          <a:ln>
            <a:noFill/>
          </a:ln>
        </p:spPr>
      </p:pic>
      <p:pic>
        <p:nvPicPr>
          <p:cNvPr id="242" name="Google Shape;242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17521" y="671178"/>
            <a:ext cx="2010300" cy="410899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45"/>
          <p:cNvSpPr/>
          <p:nvPr/>
        </p:nvSpPr>
        <p:spPr>
          <a:xfrm>
            <a:off x="238150" y="797944"/>
            <a:ext cx="6159300" cy="9504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14351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ru" sz="13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eGov AI</a:t>
            </a:r>
            <a:endParaRPr b="1" i="0" sz="1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4351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4351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" sz="1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</a:t>
            </a:r>
            <a:r>
              <a:rPr b="0" i="0" lang="ru" sz="11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ерсональный помощник по вопросам гос</a:t>
            </a:r>
            <a:r>
              <a:rPr lang="ru" sz="1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у</a:t>
            </a:r>
            <a:r>
              <a:rPr b="0" i="0" lang="ru" sz="11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слуг </a:t>
            </a:r>
            <a:endParaRPr b="0" i="0" sz="11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4351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ru" sz="11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 казахск</a:t>
            </a:r>
            <a:r>
              <a:rPr lang="ru" sz="1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ом и русском языках</a:t>
            </a:r>
            <a:endParaRPr b="0" i="0" sz="2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4" name="Google Shape;244;p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5937" y="1163644"/>
            <a:ext cx="1027750" cy="35685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45"/>
          <p:cNvSpPr/>
          <p:nvPr/>
        </p:nvSpPr>
        <p:spPr>
          <a:xfrm>
            <a:off x="3387050" y="2355750"/>
            <a:ext cx="3010500" cy="11571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ru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850 000+</a:t>
            </a:r>
            <a:endParaRPr b="0" i="0" sz="15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Обращений</a:t>
            </a:r>
            <a:endParaRPr b="0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6" name="Google Shape;246;p45"/>
          <p:cNvSpPr txBox="1"/>
          <p:nvPr/>
        </p:nvSpPr>
        <p:spPr>
          <a:xfrm>
            <a:off x="238163" y="1936550"/>
            <a:ext cx="18369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" sz="15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За 4 месяца:</a:t>
            </a:r>
            <a:endParaRPr b="0" i="0" sz="15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7" name="Google Shape;247;p45"/>
          <p:cNvSpPr/>
          <p:nvPr/>
        </p:nvSpPr>
        <p:spPr>
          <a:xfrm>
            <a:off x="238175" y="2355750"/>
            <a:ext cx="3010500" cy="11571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297</a:t>
            </a:r>
            <a:r>
              <a:rPr b="1" lang="ru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000</a:t>
            </a:r>
            <a:r>
              <a:rPr b="1" i="0" lang="ru" sz="2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+</a:t>
            </a:r>
            <a:endParaRPr b="1" i="0" sz="2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Пользователей</a:t>
            </a:r>
            <a:endParaRPr b="0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8" name="Google Shape;248;p45" title="ChatGPT Image 29 сент. 2025 г., 15_15_41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76688" y="734031"/>
            <a:ext cx="718820" cy="1078226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45"/>
          <p:cNvSpPr/>
          <p:nvPr/>
        </p:nvSpPr>
        <p:spPr>
          <a:xfrm>
            <a:off x="3387059" y="3607846"/>
            <a:ext cx="3010500" cy="10980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17780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" sz="2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88%</a:t>
            </a:r>
            <a:endParaRPr b="1" i="0" sz="2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7780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Точность ответов </a:t>
            </a:r>
            <a:endParaRPr b="1" i="0" sz="2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0" name="Google Shape;250;p45"/>
          <p:cNvSpPr/>
          <p:nvPr/>
        </p:nvSpPr>
        <p:spPr>
          <a:xfrm>
            <a:off x="238175" y="3607851"/>
            <a:ext cx="3010500" cy="10980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17780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ru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4.2</a:t>
            </a:r>
            <a:endParaRPr b="1" i="0" sz="2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7780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Средняя оценка пользователей</a:t>
            </a:r>
            <a:endParaRPr b="1" i="0" sz="24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5" name="Google Shape;255;p46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6" name="Google Shape;256;p46"/>
          <p:cNvSpPr txBox="1"/>
          <p:nvPr/>
        </p:nvSpPr>
        <p:spPr>
          <a:xfrm>
            <a:off x="1566900" y="0"/>
            <a:ext cx="60102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e-Otinish AI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7" name="Google Shape;257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6" title="2025-09-24 12-09-28.mkv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93650" y="1429466"/>
            <a:ext cx="5533090" cy="345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6"/>
          <p:cNvSpPr/>
          <p:nvPr/>
        </p:nvSpPr>
        <p:spPr>
          <a:xfrm>
            <a:off x="227675" y="684300"/>
            <a:ext cx="8678400" cy="6147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10795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" sz="14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e-Otinish AI</a:t>
            </a:r>
            <a:endParaRPr b="1" i="0" sz="7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079500" marR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</a:t>
            </a: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омощник для обработки обращений</a:t>
            </a:r>
            <a:endParaRPr b="0" i="0" sz="2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0" name="Google Shape;260;p4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3663" y="760838"/>
            <a:ext cx="461700" cy="46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46" title="Group 7071.png"/>
          <p:cNvPicPr preferRelativeResize="0"/>
          <p:nvPr/>
        </p:nvPicPr>
        <p:blipFill rotWithShape="1">
          <a:blip r:embed="rId8">
            <a:alphaModFix/>
          </a:blip>
          <a:srcRect b="27803" l="0" r="0" t="0"/>
          <a:stretch/>
        </p:blipFill>
        <p:spPr>
          <a:xfrm>
            <a:off x="7709594" y="483419"/>
            <a:ext cx="930519" cy="9822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6"/>
          <p:cNvSpPr/>
          <p:nvPr/>
        </p:nvSpPr>
        <p:spPr>
          <a:xfrm>
            <a:off x="239106" y="3778570"/>
            <a:ext cx="2082000" cy="8733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ru" sz="17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 15+</a:t>
            </a:r>
            <a:endParaRPr b="1" i="0" sz="15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 Госорганов         используют ИИ</a:t>
            </a:r>
            <a:endParaRPr b="1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3" name="Google Shape;263;p46"/>
          <p:cNvSpPr/>
          <p:nvPr/>
        </p:nvSpPr>
        <p:spPr>
          <a:xfrm>
            <a:off x="239106" y="2684033"/>
            <a:ext cx="2082000" cy="8733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ru" sz="17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283к+</a:t>
            </a:r>
            <a:endParaRPr b="1" i="0" sz="17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Обращений</a:t>
            </a:r>
            <a:endParaRPr b="0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обработано ИИ</a:t>
            </a:r>
            <a:endParaRPr b="0" i="0" sz="2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46"/>
          <p:cNvSpPr/>
          <p:nvPr/>
        </p:nvSpPr>
        <p:spPr>
          <a:xfrm>
            <a:off x="239106" y="1589494"/>
            <a:ext cx="2082000" cy="873300"/>
          </a:xfrm>
          <a:prstGeom prst="rect">
            <a:avLst/>
          </a:prstGeom>
          <a:solidFill>
            <a:srgbClr val="FFFFFF">
              <a:alpha val="14510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ru" sz="17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3.5М+</a:t>
            </a:r>
            <a:endParaRPr b="1" i="0" sz="17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Обращений </a:t>
            </a:r>
            <a:endParaRPr b="0"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" sz="1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в год</a:t>
            </a:r>
            <a:endParaRPr b="0" i="0" sz="23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9" name="Google Shape;269;p47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70" name="Google Shape;270;p47"/>
          <p:cNvSpPr txBox="1"/>
          <p:nvPr/>
        </p:nvSpPr>
        <p:spPr>
          <a:xfrm>
            <a:off x="1566900" y="0"/>
            <a:ext cx="60102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Qazaq Law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1" name="Google Shape;27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47" title="qazlaw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2275" y="1043926"/>
            <a:ext cx="1706411" cy="368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59811" y="952500"/>
            <a:ext cx="1891336" cy="3865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47"/>
          <p:cNvSpPr/>
          <p:nvPr/>
        </p:nvSpPr>
        <p:spPr>
          <a:xfrm>
            <a:off x="292876" y="968187"/>
            <a:ext cx="6474300" cy="929100"/>
          </a:xfrm>
          <a:prstGeom prst="rect">
            <a:avLst/>
          </a:prstGeom>
          <a:solidFill>
            <a:srgbClr val="FFFFFF">
              <a:alpha val="14900"/>
            </a:srgbClr>
          </a:solidFill>
          <a:ln>
            <a:noFill/>
          </a:ln>
        </p:spPr>
        <p:txBody>
          <a:bodyPr anchorCtr="0" anchor="ctr" bIns="48925" lIns="48925" spcFirstLastPara="1" rIns="48925" wrap="square" tIns="48925">
            <a:noAutofit/>
          </a:bodyPr>
          <a:lstStyle/>
          <a:p>
            <a:pPr indent="0" lvl="0" marL="190216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61"/>
              <a:buFont typeface="Arial"/>
              <a:buNone/>
            </a:pPr>
            <a:r>
              <a:t/>
            </a:r>
            <a:endParaRPr b="0" i="0" sz="2246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5" name="Google Shape;275;p47"/>
          <p:cNvSpPr txBox="1"/>
          <p:nvPr/>
        </p:nvSpPr>
        <p:spPr>
          <a:xfrm>
            <a:off x="1044128" y="968198"/>
            <a:ext cx="57228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7800" lIns="97800" spcFirstLastPara="1" rIns="97800" wrap="square" tIns="97800">
            <a:spAutoFit/>
          </a:bodyPr>
          <a:lstStyle/>
          <a:p>
            <a:pPr indent="0" lvl="0" marL="190216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98"/>
              <a:buFont typeface="Arial"/>
              <a:buNone/>
            </a:pPr>
            <a:r>
              <a:rPr b="1" i="0" lang="ru" sz="1283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Qazaq Law</a:t>
            </a:r>
            <a:endParaRPr b="1" i="0" sz="1283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216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49"/>
              <a:buFont typeface="Arial"/>
              <a:buNone/>
            </a:pPr>
            <a:r>
              <a:t/>
            </a:r>
            <a:endParaRPr b="1" i="0" sz="534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216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4"/>
              <a:buFont typeface="Arial"/>
              <a:buNone/>
            </a:pPr>
            <a:r>
              <a:rPr lang="ru" sz="106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Оказывает помощь в разъяснении казахстанских правовых документов и отвечает на вопросы о казахстанском законодательстве.</a:t>
            </a:r>
            <a:endParaRPr b="0" i="0" sz="1069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216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4"/>
              <a:buFont typeface="Arial"/>
              <a:buNone/>
            </a:pPr>
            <a:r>
              <a:rPr lang="ru" sz="106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На данный момент использовано более 5000 раз.</a:t>
            </a:r>
            <a:endParaRPr b="0" i="0" sz="1069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6" name="Google Shape;276;p47"/>
          <p:cNvSpPr/>
          <p:nvPr/>
        </p:nvSpPr>
        <p:spPr>
          <a:xfrm>
            <a:off x="292850" y="3128123"/>
            <a:ext cx="6474300" cy="1522800"/>
          </a:xfrm>
          <a:prstGeom prst="rect">
            <a:avLst/>
          </a:prstGeom>
          <a:solidFill>
            <a:srgbClr val="FFFFFF">
              <a:alpha val="14900"/>
            </a:srgbClr>
          </a:solidFill>
          <a:ln cap="flat" cmpd="sng" w="20375">
            <a:solidFill>
              <a:srgbClr val="007AF0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48925" lIns="48925" spcFirstLastPara="1" rIns="48925" wrap="square" tIns="48925">
            <a:noAutofit/>
          </a:bodyPr>
          <a:lstStyle/>
          <a:p>
            <a:pPr indent="0" lvl="0" marL="489129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98"/>
              <a:buFont typeface="Arial"/>
              <a:buNone/>
            </a:pPr>
            <a:r>
              <a:rPr b="1" lang="ru" sz="117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Кейс 2</a:t>
            </a:r>
            <a:endParaRPr b="1" sz="1176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291" lvl="0" marL="489129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77"/>
              <a:buFont typeface="Montserrat Medium"/>
              <a:buChar char="-"/>
            </a:pPr>
            <a:r>
              <a:rPr lang="ru" sz="117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Агенту предлагается разработать необходимые нормативно-правовые акты для регулирования самоуправляемых транспортных средств или предложить поправки к существующим с учетом международной практики.</a:t>
            </a:r>
            <a:endParaRPr sz="1176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19291" lvl="0" marL="489129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77"/>
              <a:buFont typeface="Montserrat Medium"/>
              <a:buChar char="-"/>
            </a:pPr>
            <a:r>
              <a:rPr lang="ru" sz="117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 ответ ИИ предоставляет предложения по регулированию летательных аппаратов.</a:t>
            </a:r>
            <a:endParaRPr sz="1176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77" name="Google Shape;277;p47"/>
          <p:cNvSpPr/>
          <p:nvPr/>
        </p:nvSpPr>
        <p:spPr>
          <a:xfrm>
            <a:off x="292850" y="1953451"/>
            <a:ext cx="6474300" cy="1067400"/>
          </a:xfrm>
          <a:prstGeom prst="rect">
            <a:avLst/>
          </a:prstGeom>
          <a:solidFill>
            <a:srgbClr val="FFFFFF">
              <a:alpha val="14900"/>
            </a:srgbClr>
          </a:solidFill>
          <a:ln cap="flat" cmpd="sng" w="20375">
            <a:solidFill>
              <a:srgbClr val="EDD9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8925" lIns="48925" spcFirstLastPara="1" rIns="48925" wrap="square" tIns="48925">
            <a:noAutofit/>
          </a:bodyPr>
          <a:lstStyle/>
          <a:p>
            <a:pPr indent="0" lvl="0" marL="489129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98"/>
              <a:buFont typeface="Arial"/>
              <a:buNone/>
            </a:pPr>
            <a:r>
              <a:rPr b="1" lang="ru" sz="1176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Кейс 1</a:t>
            </a:r>
            <a:endParaRPr b="1" i="0" sz="1176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291" lvl="0" marL="489129" marR="19021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77"/>
              <a:buFont typeface="Montserrat Medium"/>
              <a:buChar char="-"/>
            </a:pPr>
            <a:r>
              <a:rPr lang="ru" sz="1176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Задан вопрос относительно нормативных актов, регулирующих использование самоуправляемых транспортных средств в Республике Казахстан. В ответе указано, что в настоящее время не существует соответствующих стандартов.</a:t>
            </a:r>
            <a:endParaRPr sz="1176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78" name="Google Shape;278;p4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575" y="1101038"/>
            <a:ext cx="663387" cy="663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3" name="Google Shape;283;p48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4" name="Google Shape;284;p48"/>
          <p:cNvSpPr txBox="1"/>
          <p:nvPr/>
        </p:nvSpPr>
        <p:spPr>
          <a:xfrm>
            <a:off x="1566900" y="34425"/>
            <a:ext cx="6010200" cy="53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Протоколирование 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5" name="Google Shape;285;p48"/>
          <p:cNvSpPr/>
          <p:nvPr/>
        </p:nvSpPr>
        <p:spPr>
          <a:xfrm>
            <a:off x="238150" y="872775"/>
            <a:ext cx="8665500" cy="11535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17780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48"/>
          <p:cNvSpPr txBox="1"/>
          <p:nvPr/>
        </p:nvSpPr>
        <p:spPr>
          <a:xfrm>
            <a:off x="1424125" y="926163"/>
            <a:ext cx="73020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17780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7780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Сервис по расшифровке и подготовке протоколов заседаний по аудиозаписям в государственных учреждениях</a:t>
            </a:r>
            <a:endParaRPr sz="1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48"/>
          <p:cNvSpPr/>
          <p:nvPr/>
        </p:nvSpPr>
        <p:spPr>
          <a:xfrm>
            <a:off x="4661525" y="2103525"/>
            <a:ext cx="4242000" cy="2691000"/>
          </a:xfrm>
          <a:prstGeom prst="rect">
            <a:avLst/>
          </a:prstGeom>
          <a:solidFill>
            <a:srgbClr val="FFFFFF">
              <a:alpha val="15000"/>
            </a:srgbClr>
          </a:solidFill>
          <a:ln cap="flat" cmpd="sng" w="19050">
            <a:solidFill>
              <a:srgbClr val="007AF0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8" name="Google Shape;288;p48"/>
          <p:cNvSpPr/>
          <p:nvPr/>
        </p:nvSpPr>
        <p:spPr>
          <a:xfrm>
            <a:off x="238150" y="2107425"/>
            <a:ext cx="4242000" cy="2691000"/>
          </a:xfrm>
          <a:prstGeom prst="rect">
            <a:avLst/>
          </a:prstGeom>
          <a:solidFill>
            <a:srgbClr val="FFFFFF">
              <a:alpha val="15000"/>
            </a:srgbClr>
          </a:solidFill>
          <a:ln cap="flat" cmpd="sng" w="19050">
            <a:solidFill>
              <a:srgbClr val="EDD9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Цели внедрения: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marR="1778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Char char="-"/>
            </a:pPr>
            <a:r>
              <a:rPr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ускорение документооборота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marR="1778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Char char="-"/>
            </a:pPr>
            <a:r>
              <a:rPr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сокращение ручного труда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marR="1778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Char char="-"/>
            </a:pPr>
            <a:r>
              <a:rPr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повышение точности и сохранности информации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Функциональные возможности: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marR="1778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Char char="-"/>
            </a:pPr>
            <a:r>
              <a:rPr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запись заседания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marR="1778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Char char="-"/>
            </a:pPr>
            <a:r>
              <a:rPr lang="ru" sz="1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составление протокола</a:t>
            </a:r>
            <a:endParaRPr sz="1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9" name="Google Shape;289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818" y="1069449"/>
            <a:ext cx="762010" cy="760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8" title="Протоколирование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38925" y="2355752"/>
            <a:ext cx="3887198" cy="2186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4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" name="Google Shape;296;p49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97" name="Google Shape;297;p49"/>
          <p:cNvSpPr txBox="1"/>
          <p:nvPr/>
        </p:nvSpPr>
        <p:spPr>
          <a:xfrm>
            <a:off x="2442900" y="50850"/>
            <a:ext cx="47340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Цифровая Карта Семьи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8" name="Google Shape;298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8125" y="163613"/>
            <a:ext cx="730365" cy="20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49" title="ЦКС ГЕНА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1425" y="760900"/>
            <a:ext cx="7841151" cy="4020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5" name="Google Shape;305;p50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6" name="Google Shape;306;p50"/>
          <p:cNvSpPr txBox="1"/>
          <p:nvPr/>
        </p:nvSpPr>
        <p:spPr>
          <a:xfrm>
            <a:off x="2442900" y="50850"/>
            <a:ext cx="47340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Decision Support System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7" name="Google Shape;307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8125" y="163613"/>
            <a:ext cx="730365" cy="202876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50"/>
          <p:cNvSpPr/>
          <p:nvPr/>
        </p:nvSpPr>
        <p:spPr>
          <a:xfrm>
            <a:off x="238125" y="3389363"/>
            <a:ext cx="5552400" cy="14229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Искусственный интеллект рекомендует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50800" marR="381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Рекомендация: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50800" marR="381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для улучшения условий жизни в Иргизском районе необходимо усилить поддержку экономической активности, например, через создание рабочих мест и стимулирование развития малого бизнеса. Внедрение образовательных и тренинговых программ поможет повысить квалификацию населения и улучшить их шансы на трудоустройство. Необходимо также уделить внимание улучшению инфраструктуры наладить эффективное электроснабжение, системы уличного освещения и мусоропереработки.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50"/>
          <p:cNvSpPr/>
          <p:nvPr/>
        </p:nvSpPr>
        <p:spPr>
          <a:xfrm>
            <a:off x="5860150" y="3389000"/>
            <a:ext cx="3043500" cy="14229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Топ тем обращений социально-уязвимых семей</a:t>
            </a:r>
            <a:endParaRPr i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0" name="Google Shape;310;p50"/>
          <p:cNvSpPr txBox="1"/>
          <p:nvPr/>
        </p:nvSpPr>
        <p:spPr>
          <a:xfrm rot="-5400000">
            <a:off x="5492522" y="4097294"/>
            <a:ext cx="9873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категория обращения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50"/>
          <p:cNvSpPr txBox="1"/>
          <p:nvPr/>
        </p:nvSpPr>
        <p:spPr>
          <a:xfrm>
            <a:off x="6101501" y="3863901"/>
            <a:ext cx="8601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образование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2" name="Google Shape;312;p50"/>
          <p:cNvSpPr txBox="1"/>
          <p:nvPr/>
        </p:nvSpPr>
        <p:spPr>
          <a:xfrm>
            <a:off x="6101501" y="4169713"/>
            <a:ext cx="8601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вопросы земли и …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3" name="Google Shape;313;p50"/>
          <p:cNvSpPr txBox="1"/>
          <p:nvPr/>
        </p:nvSpPr>
        <p:spPr>
          <a:xfrm>
            <a:off x="6101501" y="4324083"/>
            <a:ext cx="8601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на рассмотрении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50"/>
          <p:cNvSpPr txBox="1"/>
          <p:nvPr/>
        </p:nvSpPr>
        <p:spPr>
          <a:xfrm>
            <a:off x="6101501" y="4475524"/>
            <a:ext cx="8601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медицина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5" name="Google Shape;315;p50"/>
          <p:cNvSpPr txBox="1"/>
          <p:nvPr/>
        </p:nvSpPr>
        <p:spPr>
          <a:xfrm>
            <a:off x="6101501" y="4016807"/>
            <a:ext cx="8601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культура</a:t>
            </a:r>
            <a:endParaRPr sz="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16" name="Google Shape;316;p50"/>
          <p:cNvGrpSpPr/>
          <p:nvPr/>
        </p:nvGrpSpPr>
        <p:grpSpPr>
          <a:xfrm>
            <a:off x="6808682" y="3800859"/>
            <a:ext cx="2232782" cy="983348"/>
            <a:chOff x="-3038375" y="6802300"/>
            <a:chExt cx="1459525" cy="3004425"/>
          </a:xfrm>
        </p:grpSpPr>
        <p:cxnSp>
          <p:nvCxnSpPr>
            <p:cNvPr id="317" name="Google Shape;317;p50"/>
            <p:cNvCxnSpPr/>
            <p:nvPr/>
          </p:nvCxnSpPr>
          <p:spPr>
            <a:xfrm>
              <a:off x="-2899325" y="6802300"/>
              <a:ext cx="0" cy="2623800"/>
            </a:xfrm>
            <a:prstGeom prst="straightConnector1">
              <a:avLst/>
            </a:prstGeom>
            <a:noFill/>
            <a:ln cap="flat" cmpd="sng" w="4775">
              <a:solidFill>
                <a:srgbClr val="ACBAF5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cxnSp>
          <p:nvCxnSpPr>
            <p:cNvPr id="318" name="Google Shape;318;p50"/>
            <p:cNvCxnSpPr/>
            <p:nvPr/>
          </p:nvCxnSpPr>
          <p:spPr>
            <a:xfrm>
              <a:off x="-2330375" y="6802300"/>
              <a:ext cx="0" cy="2623800"/>
            </a:xfrm>
            <a:prstGeom prst="straightConnector1">
              <a:avLst/>
            </a:prstGeom>
            <a:noFill/>
            <a:ln cap="flat" cmpd="sng" w="4775">
              <a:solidFill>
                <a:srgbClr val="ACBAF5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cxnSp>
          <p:nvCxnSpPr>
            <p:cNvPr id="319" name="Google Shape;319;p50"/>
            <p:cNvCxnSpPr/>
            <p:nvPr/>
          </p:nvCxnSpPr>
          <p:spPr>
            <a:xfrm>
              <a:off x="-1774225" y="6802300"/>
              <a:ext cx="0" cy="2623800"/>
            </a:xfrm>
            <a:prstGeom prst="straightConnector1">
              <a:avLst/>
            </a:prstGeom>
            <a:noFill/>
            <a:ln cap="flat" cmpd="sng" w="4775">
              <a:solidFill>
                <a:srgbClr val="ACBAF5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sp>
          <p:nvSpPr>
            <p:cNvPr id="320" name="Google Shape;320;p50"/>
            <p:cNvSpPr txBox="1"/>
            <p:nvPr/>
          </p:nvSpPr>
          <p:spPr>
            <a:xfrm>
              <a:off x="-3038375" y="9336318"/>
              <a:ext cx="278100" cy="47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4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0</a:t>
              </a:r>
              <a:endParaRPr sz="400">
                <a:solidFill>
                  <a:srgbClr val="ACBAF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1" name="Google Shape;321;p50"/>
            <p:cNvSpPr txBox="1"/>
            <p:nvPr/>
          </p:nvSpPr>
          <p:spPr>
            <a:xfrm>
              <a:off x="-2499738" y="9336325"/>
              <a:ext cx="338700" cy="47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4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50</a:t>
              </a:r>
              <a:endParaRPr sz="400">
                <a:solidFill>
                  <a:srgbClr val="ACBAF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22" name="Google Shape;322;p50"/>
            <p:cNvSpPr txBox="1"/>
            <p:nvPr/>
          </p:nvSpPr>
          <p:spPr>
            <a:xfrm>
              <a:off x="-1969450" y="9336325"/>
              <a:ext cx="390600" cy="470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4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100</a:t>
              </a:r>
              <a:endParaRPr sz="400">
                <a:solidFill>
                  <a:srgbClr val="ACBAF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23" name="Google Shape;323;p50"/>
          <p:cNvSpPr/>
          <p:nvPr/>
        </p:nvSpPr>
        <p:spPr>
          <a:xfrm>
            <a:off x="7021610" y="4472098"/>
            <a:ext cx="113100" cy="11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sz="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4" name="Google Shape;324;p50"/>
          <p:cNvSpPr/>
          <p:nvPr/>
        </p:nvSpPr>
        <p:spPr>
          <a:xfrm>
            <a:off x="7021610" y="4319655"/>
            <a:ext cx="125400" cy="11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endParaRPr sz="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50"/>
          <p:cNvSpPr/>
          <p:nvPr/>
        </p:nvSpPr>
        <p:spPr>
          <a:xfrm>
            <a:off x="7021610" y="4165062"/>
            <a:ext cx="165300" cy="11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9</a:t>
            </a:r>
            <a:endParaRPr sz="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50"/>
          <p:cNvSpPr/>
          <p:nvPr/>
        </p:nvSpPr>
        <p:spPr>
          <a:xfrm>
            <a:off x="7021610" y="4011319"/>
            <a:ext cx="808800" cy="11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47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50"/>
          <p:cNvSpPr/>
          <p:nvPr/>
        </p:nvSpPr>
        <p:spPr>
          <a:xfrm>
            <a:off x="7021610" y="3858025"/>
            <a:ext cx="1720800" cy="117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100</a:t>
            </a:r>
            <a:endParaRPr sz="700"/>
          </a:p>
        </p:txBody>
      </p:sp>
      <p:sp>
        <p:nvSpPr>
          <p:cNvPr id="328" name="Google Shape;328;p50"/>
          <p:cNvSpPr/>
          <p:nvPr/>
        </p:nvSpPr>
        <p:spPr>
          <a:xfrm>
            <a:off x="238125" y="1956313"/>
            <a:ext cx="2437200" cy="13614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Количество социально уязвимых семей за 4 месяца</a:t>
            </a:r>
            <a:endParaRPr i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29" name="Google Shape;329;p50"/>
          <p:cNvGrpSpPr/>
          <p:nvPr/>
        </p:nvGrpSpPr>
        <p:grpSpPr>
          <a:xfrm>
            <a:off x="278607" y="2287202"/>
            <a:ext cx="2301131" cy="1019449"/>
            <a:chOff x="557213" y="4095528"/>
            <a:chExt cx="4602262" cy="2038897"/>
          </a:xfrm>
        </p:grpSpPr>
        <p:grpSp>
          <p:nvGrpSpPr>
            <p:cNvPr id="330" name="Google Shape;330;p50"/>
            <p:cNvGrpSpPr/>
            <p:nvPr/>
          </p:nvGrpSpPr>
          <p:grpSpPr>
            <a:xfrm>
              <a:off x="557213" y="4095528"/>
              <a:ext cx="4602262" cy="1931700"/>
              <a:chOff x="557213" y="4095528"/>
              <a:chExt cx="4602262" cy="1931700"/>
            </a:xfrm>
          </p:grpSpPr>
          <p:sp>
            <p:nvSpPr>
              <p:cNvPr id="331" name="Google Shape;331;p50"/>
              <p:cNvSpPr txBox="1"/>
              <p:nvPr/>
            </p:nvSpPr>
            <p:spPr>
              <a:xfrm>
                <a:off x="557213" y="4095528"/>
                <a:ext cx="451500" cy="193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25" lIns="45725" spcFirstLastPara="1" rIns="45725" wrap="square" tIns="45725">
                <a:spAutoFit/>
              </a:bodyPr>
              <a:lstStyle/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" sz="500">
                    <a:solidFill>
                      <a:srgbClr val="ACBAF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600</a:t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" sz="500">
                    <a:solidFill>
                      <a:srgbClr val="ACBAF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400</a:t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" sz="500">
                    <a:solidFill>
                      <a:srgbClr val="ACBAF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200</a:t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  <a:p>
                <a:pPr indent="0" lvl="0" marL="0" rtl="0" algn="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" sz="500">
                    <a:solidFill>
                      <a:srgbClr val="ACBAF5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</a:t>
                </a:r>
                <a:endParaRPr sz="500">
                  <a:solidFill>
                    <a:srgbClr val="ACBAF5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cxnSp>
            <p:nvCxnSpPr>
              <p:cNvPr id="332" name="Google Shape;332;p50"/>
              <p:cNvCxnSpPr/>
              <p:nvPr/>
            </p:nvCxnSpPr>
            <p:spPr>
              <a:xfrm>
                <a:off x="1036275" y="4264200"/>
                <a:ext cx="4123200" cy="0"/>
              </a:xfrm>
              <a:prstGeom prst="straightConnector1">
                <a:avLst/>
              </a:prstGeom>
              <a:noFill/>
              <a:ln cap="flat" cmpd="sng" w="4775">
                <a:solidFill>
                  <a:srgbClr val="ACBAF5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333" name="Google Shape;333;p50"/>
              <p:cNvCxnSpPr/>
              <p:nvPr/>
            </p:nvCxnSpPr>
            <p:spPr>
              <a:xfrm>
                <a:off x="1036275" y="4796550"/>
                <a:ext cx="4123200" cy="0"/>
              </a:xfrm>
              <a:prstGeom prst="straightConnector1">
                <a:avLst/>
              </a:prstGeom>
              <a:noFill/>
              <a:ln cap="flat" cmpd="sng" w="4775">
                <a:solidFill>
                  <a:srgbClr val="ACBAF5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334" name="Google Shape;334;p50"/>
              <p:cNvCxnSpPr/>
              <p:nvPr/>
            </p:nvCxnSpPr>
            <p:spPr>
              <a:xfrm>
                <a:off x="1036275" y="5323700"/>
                <a:ext cx="4123200" cy="0"/>
              </a:xfrm>
              <a:prstGeom prst="straightConnector1">
                <a:avLst/>
              </a:prstGeom>
              <a:noFill/>
              <a:ln cap="flat" cmpd="sng" w="4775">
                <a:solidFill>
                  <a:srgbClr val="ACBAF5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335" name="Google Shape;335;p50"/>
              <p:cNvCxnSpPr/>
              <p:nvPr/>
            </p:nvCxnSpPr>
            <p:spPr>
              <a:xfrm>
                <a:off x="1036275" y="5850850"/>
                <a:ext cx="4123200" cy="0"/>
              </a:xfrm>
              <a:prstGeom prst="straightConnector1">
                <a:avLst/>
              </a:prstGeom>
              <a:noFill/>
              <a:ln cap="flat" cmpd="sng" w="4775">
                <a:solidFill>
                  <a:srgbClr val="ACBAF5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sp>
          <p:nvSpPr>
            <p:cNvPr id="336" name="Google Shape;336;p50"/>
            <p:cNvSpPr txBox="1"/>
            <p:nvPr/>
          </p:nvSpPr>
          <p:spPr>
            <a:xfrm>
              <a:off x="3285385" y="4163436"/>
              <a:ext cx="4860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 sz="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536</a:t>
              </a:r>
              <a:endParaRPr b="1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7" name="Google Shape;337;p50"/>
            <p:cNvSpPr txBox="1"/>
            <p:nvPr/>
          </p:nvSpPr>
          <p:spPr>
            <a:xfrm>
              <a:off x="4189410" y="4237211"/>
              <a:ext cx="4860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 sz="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499</a:t>
              </a:r>
              <a:endParaRPr b="1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8" name="Google Shape;338;p50"/>
            <p:cNvSpPr txBox="1"/>
            <p:nvPr/>
          </p:nvSpPr>
          <p:spPr>
            <a:xfrm>
              <a:off x="2381360" y="4223186"/>
              <a:ext cx="4860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 sz="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504</a:t>
              </a:r>
              <a:endParaRPr b="1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9" name="Google Shape;339;p50"/>
            <p:cNvSpPr txBox="1"/>
            <p:nvPr/>
          </p:nvSpPr>
          <p:spPr>
            <a:xfrm>
              <a:off x="1477335" y="4245711"/>
              <a:ext cx="4860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" sz="5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496</a:t>
              </a:r>
              <a:endParaRPr b="1" sz="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0" name="Google Shape;340;p50"/>
            <p:cNvSpPr txBox="1"/>
            <p:nvPr/>
          </p:nvSpPr>
          <p:spPr>
            <a:xfrm>
              <a:off x="1366776" y="5795725"/>
              <a:ext cx="7071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Август</a:t>
              </a:r>
              <a:endParaRPr sz="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1" name="Google Shape;341;p50"/>
            <p:cNvSpPr txBox="1"/>
            <p:nvPr/>
          </p:nvSpPr>
          <p:spPr>
            <a:xfrm>
              <a:off x="2191900" y="5795725"/>
              <a:ext cx="8649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Сентябрь</a:t>
              </a:r>
              <a:endParaRPr sz="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2" name="Google Shape;342;p50"/>
            <p:cNvSpPr txBox="1"/>
            <p:nvPr/>
          </p:nvSpPr>
          <p:spPr>
            <a:xfrm>
              <a:off x="3095925" y="5795725"/>
              <a:ext cx="8649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Октябрь</a:t>
              </a:r>
              <a:endParaRPr sz="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3" name="Google Shape;343;p50"/>
            <p:cNvSpPr txBox="1"/>
            <p:nvPr/>
          </p:nvSpPr>
          <p:spPr>
            <a:xfrm>
              <a:off x="3999950" y="5795725"/>
              <a:ext cx="8649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25" lIns="45725" spcFirstLastPara="1" rIns="45725" wrap="square" tIns="457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Ноябрь</a:t>
              </a:r>
              <a:endParaRPr sz="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4" name="Google Shape;344;p50"/>
            <p:cNvSpPr/>
            <p:nvPr/>
          </p:nvSpPr>
          <p:spPr>
            <a:xfrm>
              <a:off x="1372800" y="4538900"/>
              <a:ext cx="687900" cy="1304400"/>
            </a:xfrm>
            <a:prstGeom prst="rect">
              <a:avLst/>
            </a:prstGeom>
            <a:solidFill>
              <a:srgbClr val="768EE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/>
            </a:p>
          </p:txBody>
        </p:sp>
        <p:sp>
          <p:nvSpPr>
            <p:cNvPr id="345" name="Google Shape;345;p50"/>
            <p:cNvSpPr/>
            <p:nvPr/>
          </p:nvSpPr>
          <p:spPr>
            <a:xfrm>
              <a:off x="2280400" y="4523675"/>
              <a:ext cx="687900" cy="1319700"/>
            </a:xfrm>
            <a:prstGeom prst="rect">
              <a:avLst/>
            </a:prstGeom>
            <a:solidFill>
              <a:srgbClr val="768EE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/>
            </a:p>
          </p:txBody>
        </p:sp>
        <p:sp>
          <p:nvSpPr>
            <p:cNvPr id="346" name="Google Shape;346;p50"/>
            <p:cNvSpPr/>
            <p:nvPr/>
          </p:nvSpPr>
          <p:spPr>
            <a:xfrm>
              <a:off x="3174825" y="4433325"/>
              <a:ext cx="687900" cy="1410000"/>
            </a:xfrm>
            <a:prstGeom prst="rect">
              <a:avLst/>
            </a:prstGeom>
            <a:solidFill>
              <a:srgbClr val="768EE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/>
            </a:p>
          </p:txBody>
        </p:sp>
        <p:sp>
          <p:nvSpPr>
            <p:cNvPr id="347" name="Google Shape;347;p50"/>
            <p:cNvSpPr/>
            <p:nvPr/>
          </p:nvSpPr>
          <p:spPr>
            <a:xfrm>
              <a:off x="4069250" y="4538975"/>
              <a:ext cx="687900" cy="1304400"/>
            </a:xfrm>
            <a:prstGeom prst="rect">
              <a:avLst/>
            </a:prstGeom>
            <a:solidFill>
              <a:srgbClr val="768EE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/>
            </a:p>
          </p:txBody>
        </p:sp>
      </p:grpSp>
      <p:sp>
        <p:nvSpPr>
          <p:cNvPr id="348" name="Google Shape;348;p50"/>
          <p:cNvSpPr/>
          <p:nvPr/>
        </p:nvSpPr>
        <p:spPr>
          <a:xfrm>
            <a:off x="2744938" y="1956313"/>
            <a:ext cx="3045600" cy="13614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Значимые факторы улучшения благополучия</a:t>
            </a:r>
            <a:endParaRPr i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9" name="Google Shape;349;p50"/>
          <p:cNvSpPr/>
          <p:nvPr/>
        </p:nvSpPr>
        <p:spPr>
          <a:xfrm>
            <a:off x="2842513" y="2179638"/>
            <a:ext cx="1973100" cy="530100"/>
          </a:xfrm>
          <a:prstGeom prst="rect">
            <a:avLst/>
          </a:prstGeom>
          <a:solidFill>
            <a:srgbClr val="0B6210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Доход &lt;70% ПМ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6,48%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0" name="Google Shape;350;p50"/>
          <p:cNvSpPr/>
          <p:nvPr/>
        </p:nvSpPr>
        <p:spPr>
          <a:xfrm>
            <a:off x="2842513" y="2709738"/>
            <a:ext cx="1973100" cy="530100"/>
          </a:xfrm>
          <a:prstGeom prst="rect">
            <a:avLst/>
          </a:prstGeom>
          <a:solidFill>
            <a:srgbClr val="166C1C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Земля под ИЖС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6,40%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1" name="Google Shape;351;p50"/>
          <p:cNvSpPr/>
          <p:nvPr/>
        </p:nvSpPr>
        <p:spPr>
          <a:xfrm>
            <a:off x="4815613" y="2181088"/>
            <a:ext cx="877500" cy="1058700"/>
          </a:xfrm>
          <a:prstGeom prst="rect">
            <a:avLst/>
          </a:prstGeom>
          <a:solidFill>
            <a:srgbClr val="61AC74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4+ ПМ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5,90%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2" name="Google Shape;352;p50"/>
          <p:cNvSpPr/>
          <p:nvPr/>
        </p:nvSpPr>
        <p:spPr>
          <a:xfrm>
            <a:off x="5860150" y="1956313"/>
            <a:ext cx="3045600" cy="13614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Значимые факторы зоны риска</a:t>
            </a:r>
            <a:endParaRPr i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3" name="Google Shape;353;p50"/>
          <p:cNvSpPr/>
          <p:nvPr/>
        </p:nvSpPr>
        <p:spPr>
          <a:xfrm>
            <a:off x="6835075" y="2179638"/>
            <a:ext cx="1973100" cy="530100"/>
          </a:xfrm>
          <a:prstGeom prst="rect">
            <a:avLst/>
          </a:prstGeom>
          <a:solidFill>
            <a:srgbClr val="9E272D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Доход до 70% ПМ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8%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4" name="Google Shape;354;p50"/>
          <p:cNvSpPr/>
          <p:nvPr/>
        </p:nvSpPr>
        <p:spPr>
          <a:xfrm>
            <a:off x="6835075" y="2709738"/>
            <a:ext cx="1973100" cy="530100"/>
          </a:xfrm>
          <a:prstGeom prst="rect">
            <a:avLst/>
          </a:prstGeom>
          <a:solidFill>
            <a:srgbClr val="BC5C5D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Трудоспособные без работы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7%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5" name="Google Shape;355;p50"/>
          <p:cNvSpPr/>
          <p:nvPr/>
        </p:nvSpPr>
        <p:spPr>
          <a:xfrm>
            <a:off x="5957725" y="2181088"/>
            <a:ext cx="877500" cy="1058700"/>
          </a:xfrm>
          <a:prstGeom prst="rect">
            <a:avLst/>
          </a:prstGeom>
          <a:solidFill>
            <a:srgbClr val="890713"/>
          </a:solidFill>
          <a:ln cap="flat" cmpd="sng" w="47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7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От 3 до 4 ПМ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9%</a:t>
            </a:r>
            <a:endParaRPr b="1"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6" name="Google Shape;356;p50"/>
          <p:cNvSpPr/>
          <p:nvPr/>
        </p:nvSpPr>
        <p:spPr>
          <a:xfrm>
            <a:off x="238125" y="1409900"/>
            <a:ext cx="5552400" cy="474600"/>
          </a:xfrm>
          <a:prstGeom prst="rect">
            <a:avLst/>
          </a:prstGeom>
          <a:solidFill>
            <a:srgbClr val="FFFFFF">
              <a:alpha val="15000"/>
            </a:srgbClr>
          </a:solidFill>
          <a:ln>
            <a:noFill/>
          </a:ln>
        </p:spPr>
        <p:txBody>
          <a:bodyPr anchorCtr="0" anchor="t" bIns="45725" lIns="45725" spcFirstLastPara="1" rIns="45725" wrap="square" tIns="45725">
            <a:noAutofit/>
          </a:bodyPr>
          <a:lstStyle/>
          <a:p>
            <a:pPr indent="0" lvl="0" marL="50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14,9</a:t>
            </a:r>
            <a:r>
              <a:rPr lang="ru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r>
              <a:rPr b="1" lang="ru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доля социально-уязвимых семей в районе</a:t>
            </a:r>
            <a:endParaRPr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Google Shape;357;p50"/>
          <p:cNvSpPr txBox="1"/>
          <p:nvPr>
            <p:ph idx="4294967295" type="title"/>
          </p:nvPr>
        </p:nvSpPr>
        <p:spPr>
          <a:xfrm>
            <a:off x="5860175" y="1354775"/>
            <a:ext cx="3043500" cy="5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/>
              <a:t>Иргизский район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Актюбинская область</a:t>
            </a:r>
            <a:endParaRPr sz="1200"/>
          </a:p>
        </p:txBody>
      </p:sp>
      <p:sp>
        <p:nvSpPr>
          <p:cNvPr id="358" name="Google Shape;358;p50"/>
          <p:cNvSpPr txBox="1"/>
          <p:nvPr/>
        </p:nvSpPr>
        <p:spPr>
          <a:xfrm>
            <a:off x="238950" y="841931"/>
            <a:ext cx="18879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0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ru" sz="9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ЦИФРОВАЯ КАРТА СЕМЬИ</a:t>
            </a:r>
            <a:endParaRPr b="1" sz="10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59" name="Google Shape;359;p50"/>
          <p:cNvSpPr txBox="1"/>
          <p:nvPr/>
        </p:nvSpPr>
        <p:spPr>
          <a:xfrm>
            <a:off x="238954" y="791141"/>
            <a:ext cx="13383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0" spcFirstLastPara="1" rIns="68575" wrap="square" tIns="342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ru" sz="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КЕЙС НА ОСНОВЕ ДАННЫХ</a:t>
            </a:r>
            <a:endParaRPr sz="7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0" name="Google Shape;360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5" name="Google Shape;365;p51"/>
          <p:cNvCxnSpPr/>
          <p:nvPr/>
        </p:nvCxnSpPr>
        <p:spPr>
          <a:xfrm>
            <a:off x="0" y="529926"/>
            <a:ext cx="9144000" cy="0"/>
          </a:xfrm>
          <a:prstGeom prst="straightConnector1">
            <a:avLst/>
          </a:prstGeom>
          <a:noFill/>
          <a:ln cap="flat" cmpd="sng" w="4775">
            <a:solidFill>
              <a:srgbClr val="4378A6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66" name="Google Shape;366;p51"/>
          <p:cNvSpPr txBox="1"/>
          <p:nvPr/>
        </p:nvSpPr>
        <p:spPr>
          <a:xfrm>
            <a:off x="2442900" y="50850"/>
            <a:ext cx="47340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ru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Decision Support System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7" name="Google Shape;367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8125" y="163613"/>
            <a:ext cx="730365" cy="20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833850"/>
            <a:ext cx="8839200" cy="3915600"/>
          </a:xfrm>
          <a:prstGeom prst="roundRect">
            <a:avLst>
              <a:gd fmla="val 4102" name="adj"/>
            </a:avLst>
          </a:prstGeom>
          <a:noFill/>
          <a:ln>
            <a:noFill/>
          </a:ln>
        </p:spPr>
      </p:pic>
      <p:pic>
        <p:nvPicPr>
          <p:cNvPr id="369" name="Google Shape;369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39783" y="109375"/>
            <a:ext cx="1068088" cy="31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